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59" r:id="rId2"/>
    <p:sldId id="260" r:id="rId3"/>
    <p:sldId id="262" r:id="rId4"/>
    <p:sldId id="296" r:id="rId5"/>
    <p:sldId id="297" r:id="rId6"/>
    <p:sldId id="311" r:id="rId7"/>
    <p:sldId id="298" r:id="rId8"/>
    <p:sldId id="313" r:id="rId9"/>
    <p:sldId id="312" r:id="rId10"/>
    <p:sldId id="271" r:id="rId11"/>
    <p:sldId id="274" r:id="rId12"/>
    <p:sldId id="314" r:id="rId13"/>
    <p:sldId id="306" r:id="rId14"/>
    <p:sldId id="317" r:id="rId15"/>
    <p:sldId id="315" r:id="rId16"/>
    <p:sldId id="310" r:id="rId17"/>
    <p:sldId id="300" r:id="rId18"/>
    <p:sldId id="316" r:id="rId19"/>
    <p:sldId id="301" r:id="rId20"/>
    <p:sldId id="30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0" autoAdjust="0"/>
    <p:restoredTop sz="94650" autoAdjust="0"/>
  </p:normalViewPr>
  <p:slideViewPr>
    <p:cSldViewPr>
      <p:cViewPr>
        <p:scale>
          <a:sx n="40" d="100"/>
          <a:sy n="40" d="100"/>
        </p:scale>
        <p:origin x="-1536" y="-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4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0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C3F0A-CDB4-49AB-B91E-F7AD029CD978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8AE5A-0919-42CB-A40C-F2511840A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CDCE11-A190-40F8-BEC9-0966D8A6F9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8AE5A-0919-42CB-A40C-F2511840ABE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8AE5A-0919-42CB-A40C-F2511840ABE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885C6A-E855-4BB2-96AF-AAEC6781DDE4}" type="datetimeFigureOut">
              <a:rPr lang="en-US" smtClean="0"/>
              <a:pPr/>
              <a:t>8/9/2015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Slide6.sldx"/><Relationship Id="rId3" Type="http://schemas.openxmlformats.org/officeDocument/2006/relationships/package" Target="../embeddings/Microsoft_Office_PowerPoint_Slide1.sldx"/><Relationship Id="rId7" Type="http://schemas.openxmlformats.org/officeDocument/2006/relationships/package" Target="../embeddings/Microsoft_Office_PowerPoint_Slide5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Office_PowerPoint_Slide4.sldx"/><Relationship Id="rId11" Type="http://schemas.openxmlformats.org/officeDocument/2006/relationships/oleObject" Target="../embeddings/Microsoft_Office_Word_97_-_2003_Document3.doc"/><Relationship Id="rId5" Type="http://schemas.openxmlformats.org/officeDocument/2006/relationships/package" Target="../embeddings/Microsoft_Office_PowerPoint_Slide3.sldx"/><Relationship Id="rId10" Type="http://schemas.openxmlformats.org/officeDocument/2006/relationships/oleObject" Target="../embeddings/Microsoft_Office_Word_97_-_2003_Document2.doc"/><Relationship Id="rId4" Type="http://schemas.openxmlformats.org/officeDocument/2006/relationships/package" Target="../embeddings/Microsoft_Office_PowerPoint_Slide2.sldx"/><Relationship Id="rId9" Type="http://schemas.openxmlformats.org/officeDocument/2006/relationships/oleObject" Target="../embeddings/Microsoft_Office_Word_97_-_2003_Document1.doc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Slide12.sldx"/><Relationship Id="rId13" Type="http://schemas.openxmlformats.org/officeDocument/2006/relationships/oleObject" Target="../embeddings/Microsoft_Office_Word_97_-_2003_Document5.doc"/><Relationship Id="rId3" Type="http://schemas.openxmlformats.org/officeDocument/2006/relationships/package" Target="../embeddings/Microsoft_Office_PowerPoint_Slide7.sldx"/><Relationship Id="rId7" Type="http://schemas.openxmlformats.org/officeDocument/2006/relationships/package" Target="../embeddings/Microsoft_Office_PowerPoint_Slide11.sldx"/><Relationship Id="rId12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PowerPoint_Presentation10.pptx"/><Relationship Id="rId11" Type="http://schemas.openxmlformats.org/officeDocument/2006/relationships/package" Target="../embeddings/Microsoft_Office_PowerPoint_Slide15.sldx"/><Relationship Id="rId5" Type="http://schemas.openxmlformats.org/officeDocument/2006/relationships/package" Target="../embeddings/Microsoft_Office_PowerPoint_Slide9.sldx"/><Relationship Id="rId15" Type="http://schemas.openxmlformats.org/officeDocument/2006/relationships/oleObject" Target="../embeddings/Microsoft_Office_Word_97_-_2003_Document7.doc"/><Relationship Id="rId10" Type="http://schemas.openxmlformats.org/officeDocument/2006/relationships/package" Target="../embeddings/Microsoft_Office_PowerPoint_Slide14.sldx"/><Relationship Id="rId4" Type="http://schemas.openxmlformats.org/officeDocument/2006/relationships/package" Target="../embeddings/Microsoft_Office_PowerPoint_Slide8.sldx"/><Relationship Id="rId9" Type="http://schemas.openxmlformats.org/officeDocument/2006/relationships/package" Target="../embeddings/Microsoft_Office_PowerPoint_Slide13.sldx"/><Relationship Id="rId14" Type="http://schemas.openxmlformats.org/officeDocument/2006/relationships/oleObject" Target="../embeddings/Microsoft_Office_Word_97_-_2003_Document6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6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Office_Word_97_-_2003_Document10.doc"/><Relationship Id="rId5" Type="http://schemas.openxmlformats.org/officeDocument/2006/relationships/oleObject" Target="../embeddings/Microsoft_Office_Word_97_-_2003_Document9.doc"/><Relationship Id="rId4" Type="http://schemas.openxmlformats.org/officeDocument/2006/relationships/oleObject" Target="../embeddings/Microsoft_Office_Word_97_-_2003_Document8.doc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Word_97_-_2003_Document12.doc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87045"/>
            <a:ext cx="7772400" cy="769441"/>
          </a:xfrm>
          <a:effectLst>
            <a:glow rad="228600">
              <a:schemeClr val="bg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ПРЕЗ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sr-Cyrl-C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НТАЦИЈА</a:t>
            </a:r>
            <a:endParaRPr lang="en-US" sz="4400" dirty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667000"/>
            <a:ext cx="8686800" cy="3429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>
            <a:normAutofit fontScale="400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9800" b="1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ПРЕДШКОЛСКА УСТАНОВА</a:t>
            </a:r>
            <a:endParaRPr lang="en-GB" sz="98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9800" b="1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“НАДА </a:t>
            </a:r>
            <a:r>
              <a:rPr lang="x-none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НАУМОВИЋ”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КРАГУЈЕВАЦ, САВЕ КОВАЧЕВИЋА 30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ТЕЛ: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034 335 074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Е-МАИЛ: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nada.naumovic@sbb.rs</a:t>
            </a:r>
            <a:endParaRPr lang="x-none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4294967295"/>
          </p:nvPr>
        </p:nvSpPr>
        <p:spPr>
          <a:xfrm>
            <a:off x="381000" y="457200"/>
            <a:ext cx="8763000" cy="6096000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endParaRPr lang="sr-Cyrl-R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</a:t>
            </a:r>
            <a:r>
              <a:rPr lang="sr-Cyrl-RS" sz="4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sr-Cyrl-RS" sz="4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Хеликоптер</a:t>
            </a:r>
          </a:p>
          <a:p>
            <a:pPr algn="ctr">
              <a:buNone/>
            </a:pPr>
            <a:r>
              <a:rPr lang="sr-Cyrl-RS" sz="4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техника</a:t>
            </a:r>
            <a:endParaRPr lang="en-US" sz="4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Аутор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реализатор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презентације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eaLnBrk="1" hangingPunct="1">
              <a:buFont typeface="Arial" charset="0"/>
              <a:buChar char="•"/>
            </a:pP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Емина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Живојиновић</a:t>
            </a: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en-US" sz="10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None/>
            </a:pP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Начин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излагања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Усмено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уз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коментар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фотографија и практичан рад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52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Циљеви</a:t>
            </a:r>
            <a:endParaRPr lang="en-US" sz="32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562600"/>
          </a:xfrm>
        </p:spPr>
        <p:txBody>
          <a:bodyPr anchor="ctr">
            <a:noAutofit/>
          </a:bodyPr>
          <a:lstStyle/>
          <a:p>
            <a:pPr eaLnBrk="1" hangingPunct="1"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Улога детета као партнера васпитно-образовног процеса</a:t>
            </a:r>
          </a:p>
          <a:p>
            <a:pPr eaLnBrk="1" hangingPunct="1">
              <a:buFont typeface="Arial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Стварање прилика за учешће деце у приповедању и одигравању сопствених прича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Јачање комуникацијских вештина између изговорене и написане речи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Јачање самопоуздања и осећаја заједништва у групи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концентрације, имагинације и самопоуздања</a:t>
            </a:r>
          </a:p>
          <a:p>
            <a:pPr eaLnBrk="1" hangingPunct="1">
              <a:buFont typeface="Arial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399"/>
            <a:ext cx="7799294" cy="1066799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Задаци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715000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Упознати децу са правилима технике: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Охрабривати и подржавати децу да уђу у своје улоге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Поштовати одлуку детета уколико не жели да глуми уз објашњење да су потребни и слушаоци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Пружати подршку деци која имају потребу за тим на позорници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Одредити меру колико ће се деце укључити у одређену акцију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Појам технике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239000" cy="4648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Хеликоптер техника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 метод ангажовања деце у приповедању и одигравању сопствених прича.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Оснивач технике –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Vivian Paley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писац књиге </a:t>
            </a:r>
            <a:r>
              <a:rPr lang="sr-Cyrl-RS" sz="2400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Дечак који је желео да буде хеликоптер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која описује рад са аутистичним дечаком.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799"/>
            <a:ext cx="7799294" cy="762001"/>
          </a:xfrm>
        </p:spPr>
        <p:txBody>
          <a:bodyPr/>
          <a:lstStyle/>
          <a:p>
            <a:pPr algn="ctr"/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143000"/>
            <a:ext cx="76581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Vivian Paley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сматра да су деца дала део себе попут поклона када су нам испричала причу.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Процес одигравања приче је попут нашег прихватања поклона и одговор и потврда детету да смо препознали његов допринос.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Техника има две фазе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приповедање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одигрвање.</a:t>
            </a:r>
            <a:r>
              <a:rPr lang="sr-Cyrl-RS" sz="2400" b="1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Обе фазе се реализују у истом дану.</a:t>
            </a:r>
            <a:endParaRPr lang="sr-Cyrl-RS" sz="2400" b="1" i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i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ПРВА ФАЗА-Приповедање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543800" cy="53340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Дететов диктат приче одраслом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Записивање приче од речи до речи без обзира на нестандардну граматику и непотпуне исказе 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Уметничко читање приче детету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Постављање питања детету да ли жели нешто у причи да промени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Опредељивање детета шта жели да буде у причи, уколико је не мења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Заокруживање речи која означава улогу коју је дете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изабрало у својој причи</a:t>
            </a: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ДРУГА ФАЗА-ОДИГРАВАЊЕ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924800" cy="5181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Аутор приче-дете седи поред васпитача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Деца седе око позорнице обележене у облику правоугаоника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Читање приче уз позив аутора и остале деце да улазе на позорницу и глуме предмет/карактер/појаву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Наступ глумаца према редоследу седења на позорници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Уколико дете не жели да глуми улога се преноси на следеће дете до њега 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Завршетак приче  пропраћен аплаузом публике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Мотив за одабир теме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96200" cy="502920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Игре претварања као урођен начин и форма учења код деце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Наставак процеса у млађој групи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Позитивни резултати из раније праксе применом драмског метода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Примереност технике узрасту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Сусрет са новом литературом у области драмског стваралаштва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12059"/>
            <a:ext cx="7799294" cy="1030941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Фазе истраживања-прва фаза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066800"/>
            <a:ext cx="8077200" cy="54864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Упознавање деце са правилима технике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Колико прича сме да буде дугачка (један лист папира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Нема физичког контакта међу децом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Деца излазе на позорницу када су прозвана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Одређивање хеликоптер дана у недељи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Пријављивање деце која ће тог дана причати приче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9294" cy="9144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Друга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2500" y="1828800"/>
            <a:ext cx="7239000" cy="472440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sr-Cyrl-RS" sz="38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Приповедање и одигравање дечјих прича</a:t>
            </a:r>
          </a:p>
          <a:p>
            <a:pPr>
              <a:buFont typeface="Arial" pitchFamily="34" charset="0"/>
              <a:buChar char="•"/>
            </a:pPr>
            <a:endParaRPr lang="sr-Cyrl-RS" sz="45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38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Примери из праксе</a:t>
            </a:r>
          </a:p>
          <a:p>
            <a:pPr>
              <a:buNone/>
            </a:pPr>
            <a:endParaRPr lang="sr-Cyrl-RS" sz="45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38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Страхињина прича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en-US" sz="45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38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Рељина прича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45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38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Даницина прича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sr-Cyrl-RS" sz="2400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876800" y="3602169"/>
          <a:ext cx="1295400" cy="1122231"/>
        </p:xfrm>
        <a:graphic>
          <a:graphicData uri="http://schemas.openxmlformats.org/presentationml/2006/ole">
            <p:oleObj spid="_x0000_s2049" name="Slide" showAsIcon="1" r:id="rId3" imgW="914400" imgH="792360" progId="PowerPoint.Slide.12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791200" y="3581400"/>
          <a:ext cx="1319374" cy="1143000"/>
        </p:xfrm>
        <a:graphic>
          <a:graphicData uri="http://schemas.openxmlformats.org/presentationml/2006/ole">
            <p:oleObj spid="_x0000_s2050" name="Slide" showAsIcon="1" r:id="rId4" imgW="914400" imgH="792360" progId="PowerPoint.Slide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800600" y="4419600"/>
          <a:ext cx="1407332" cy="1219200"/>
        </p:xfrm>
        <a:graphic>
          <a:graphicData uri="http://schemas.openxmlformats.org/presentationml/2006/ole">
            <p:oleObj spid="_x0000_s2051" name="Slide" showAsIcon="1" r:id="rId5" imgW="914400" imgH="792360" progId="PowerPoint.Slide.12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724400" y="5257800"/>
          <a:ext cx="1583249" cy="1371600"/>
        </p:xfrm>
        <a:graphic>
          <a:graphicData uri="http://schemas.openxmlformats.org/presentationml/2006/ole">
            <p:oleObj spid="_x0000_s2052" name="Slide" showAsIcon="1" r:id="rId6" imgW="914400" imgH="792360" progId="PowerPoint.Slide.12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737143" y="5318125"/>
          <a:ext cx="1425657" cy="1235075"/>
        </p:xfrm>
        <a:graphic>
          <a:graphicData uri="http://schemas.openxmlformats.org/presentationml/2006/ole">
            <p:oleObj spid="_x0000_s2053" name="Slide" showAsIcon="1" r:id="rId7" imgW="914400" imgH="792360" progId="PowerPoint.Slide.12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629400" y="5318125"/>
          <a:ext cx="1337699" cy="1158875"/>
        </p:xfrm>
        <a:graphic>
          <a:graphicData uri="http://schemas.openxmlformats.org/presentationml/2006/ole">
            <p:oleObj spid="_x0000_s2054" name="Slide" showAsIcon="1" r:id="rId8" imgW="914400" imgH="792360" progId="PowerPoint.Slide.12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934200" y="3581400"/>
          <a:ext cx="1249740" cy="1082675"/>
        </p:xfrm>
        <a:graphic>
          <a:graphicData uri="http://schemas.openxmlformats.org/presentationml/2006/ole">
            <p:oleObj spid="_x0000_s2056" name="Document" showAsIcon="1" r:id="rId9" imgW="914400" imgH="792360" progId="Word.Document.8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867400" y="4419600"/>
          <a:ext cx="1337699" cy="1158875"/>
        </p:xfrm>
        <a:graphic>
          <a:graphicData uri="http://schemas.openxmlformats.org/presentationml/2006/ole">
            <p:oleObj spid="_x0000_s2057" name="Document" showAsIcon="1" r:id="rId10" imgW="914400" imgH="792360" progId="Word.Document.8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7543800" y="5334000"/>
          <a:ext cx="1295400" cy="1122231"/>
        </p:xfrm>
        <a:graphic>
          <a:graphicData uri="http://schemas.openxmlformats.org/presentationml/2006/ole">
            <p:oleObj spid="_x0000_s2058" name="Document" showAsIcon="1" r:id="rId11" imgW="914400" imgH="7923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9294" cy="9144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Друга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2500" y="1412742"/>
            <a:ext cx="7239000" cy="5105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Приповедање и одигравање дечјих прича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Филипова прича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Вишњина прича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Арсенијева прича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Петрова прича</a:t>
            </a:r>
          </a:p>
          <a:p>
            <a:pPr>
              <a:buNone/>
            </a:pPr>
            <a:endParaRPr lang="sr-Cyrl-RS" sz="2400" i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495799" y="2403342"/>
          <a:ext cx="1407333" cy="1219200"/>
        </p:xfrm>
        <a:graphic>
          <a:graphicData uri="http://schemas.openxmlformats.org/presentationml/2006/ole">
            <p:oleObj spid="_x0000_s1027" name="Slide" showAsIcon="1" r:id="rId3" imgW="914400" imgH="792360" progId="PowerPoint.Slide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403342"/>
          <a:ext cx="1371600" cy="1188245"/>
        </p:xfrm>
        <a:graphic>
          <a:graphicData uri="http://schemas.openxmlformats.org/presentationml/2006/ole">
            <p:oleObj spid="_x0000_s1028" name="Slide" showAsIcon="1" r:id="rId4" imgW="914400" imgH="792360" progId="PowerPoint.Slide.12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648200" y="3394338"/>
          <a:ext cx="1143000" cy="990204"/>
        </p:xfrm>
        <a:graphic>
          <a:graphicData uri="http://schemas.openxmlformats.org/presentationml/2006/ole">
            <p:oleObj spid="_x0000_s1029" name="Slide" showAsIcon="1" r:id="rId5" imgW="914400" imgH="792360" progId="PowerPoint.Slide.12">
              <p:embed/>
            </p:oleObj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62600" y="3393942"/>
          <a:ext cx="1219200" cy="1056217"/>
        </p:xfrm>
        <a:graphic>
          <a:graphicData uri="http://schemas.openxmlformats.org/presentationml/2006/ole">
            <p:oleObj spid="_x0000_s1030" name="Presentation" showAsIcon="1" r:id="rId6" imgW="914400" imgH="792360" progId="PowerPoint.Show.12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648200" y="4384542"/>
          <a:ext cx="1143457" cy="990600"/>
        </p:xfrm>
        <a:graphic>
          <a:graphicData uri="http://schemas.openxmlformats.org/presentationml/2006/ole">
            <p:oleObj spid="_x0000_s1031" name="Slide" showAsIcon="1" r:id="rId7" imgW="914400" imgH="792360" progId="PowerPoint.Slide.12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5638800" y="4384542"/>
          <a:ext cx="1161782" cy="1006475"/>
        </p:xfrm>
        <a:graphic>
          <a:graphicData uri="http://schemas.openxmlformats.org/presentationml/2006/ole">
            <p:oleObj spid="_x0000_s1032" name="Slide" showAsIcon="1" r:id="rId8" imgW="914400" imgH="792360" progId="PowerPoint.Slide.12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705143" y="4384542"/>
          <a:ext cx="1143457" cy="990600"/>
        </p:xfrm>
        <a:graphic>
          <a:graphicData uri="http://schemas.openxmlformats.org/presentationml/2006/ole">
            <p:oleObj spid="_x0000_s1033" name="Slide" showAsIcon="1" r:id="rId9" imgW="914400" imgH="792360" progId="PowerPoint.Slide.12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648200" y="5359267"/>
          <a:ext cx="1161782" cy="1006475"/>
        </p:xfrm>
        <a:graphic>
          <a:graphicData uri="http://schemas.openxmlformats.org/presentationml/2006/ole">
            <p:oleObj spid="_x0000_s1034" name="Slide" showAsIcon="1" r:id="rId10" imgW="914400" imgH="792360" progId="PowerPoint.Slide.12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638800" y="5309525"/>
          <a:ext cx="1219200" cy="1056217"/>
        </p:xfrm>
        <a:graphic>
          <a:graphicData uri="http://schemas.openxmlformats.org/presentationml/2006/ole">
            <p:oleObj spid="_x0000_s1035" name="Slide" showAsIcon="1" r:id="rId11" imgW="914400" imgH="792360" progId="PowerPoint.Slide.12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477000" y="2479542"/>
          <a:ext cx="1249740" cy="1082675"/>
        </p:xfrm>
        <a:graphic>
          <a:graphicData uri="http://schemas.openxmlformats.org/presentationml/2006/ole">
            <p:oleObj spid="_x0000_s1036" name="Document" showAsIcon="1" r:id="rId12" imgW="914400" imgH="792360" progId="Word.Document.8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6400800" y="3317742"/>
          <a:ext cx="1337699" cy="1158875"/>
        </p:xfrm>
        <a:graphic>
          <a:graphicData uri="http://schemas.openxmlformats.org/presentationml/2006/ole">
            <p:oleObj spid="_x0000_s1037" name="Document" showAsIcon="1" r:id="rId13" imgW="914400" imgH="792360" progId="Word.Document.8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7620000" y="4298155"/>
          <a:ext cx="1371600" cy="1188245"/>
        </p:xfrm>
        <a:graphic>
          <a:graphicData uri="http://schemas.openxmlformats.org/presentationml/2006/ole">
            <p:oleObj spid="_x0000_s1038" name="Document" showAsIcon="1" r:id="rId14" imgW="914400" imgH="792360" progId="Word.Document.8">
              <p:embed/>
            </p:oleObj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6705600" y="5298942"/>
          <a:ext cx="1447800" cy="1254258"/>
        </p:xfrm>
        <a:graphic>
          <a:graphicData uri="http://schemas.openxmlformats.org/presentationml/2006/ole">
            <p:oleObj spid="_x0000_s1039" name="Document" showAsIcon="1" r:id="rId15" imgW="914400" imgH="7923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8023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трећа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1524000"/>
            <a:ext cx="7239000" cy="54864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Упознавање родитеља са техником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путем плаката</a:t>
            </a:r>
            <a:endParaRPr lang="sr-Latn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3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Листе праћења говорног развоја детета</a:t>
            </a: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Семестрално праћење</a:t>
            </a: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Листа праћења социо-емоционалног</a:t>
            </a: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развоја</a:t>
            </a: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3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267200" y="2057400"/>
          <a:ext cx="1249740" cy="1082675"/>
        </p:xfrm>
        <a:graphic>
          <a:graphicData uri="http://schemas.openxmlformats.org/presentationml/2006/ole">
            <p:oleObj spid="_x0000_s29698" name="Slide" showAsIcon="1" r:id="rId3" imgW="914400" imgH="792360" progId="PowerPoint.Slide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20000" y="3048000"/>
          <a:ext cx="1524000" cy="1056217"/>
        </p:xfrm>
        <a:graphic>
          <a:graphicData uri="http://schemas.openxmlformats.org/presentationml/2006/ole">
            <p:oleObj spid="_x0000_s29700" name="Document" showAsIcon="1" r:id="rId4" imgW="914400" imgH="792360" progId="Word.Document.8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477000" y="5181600"/>
          <a:ext cx="2590800" cy="1320272"/>
        </p:xfrm>
        <a:graphic>
          <a:graphicData uri="http://schemas.openxmlformats.org/presentationml/2006/ole">
            <p:oleObj spid="_x0000_s29701" name="Document" showAsIcon="1" r:id="rId5" imgW="914400" imgH="792360" progId="Word.Document.8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5562600" y="3810000"/>
          <a:ext cx="1337699" cy="1158875"/>
        </p:xfrm>
        <a:graphic>
          <a:graphicData uri="http://schemas.openxmlformats.org/presentationml/2006/ole">
            <p:oleObj spid="_x0000_s29704" name="Document" showAsIcon="1" r:id="rId6" imgW="914400" imgH="7923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8023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трећа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838200"/>
            <a:ext cx="7239000" cy="5486400"/>
          </a:xfrm>
        </p:spPr>
        <p:txBody>
          <a:bodyPr>
            <a:noAutofit/>
          </a:bodyPr>
          <a:lstStyle/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Руковођење стандардима квалитета рада ПУ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Имплементација дечјих интересовања добијених из прича у садржаје васпитно-образовног рада за наредну2015/16.годину</a:t>
            </a:r>
          </a:p>
          <a:p>
            <a:pPr>
              <a:buFont typeface="Arial" pitchFamily="34" charset="0"/>
              <a:buChar char="•"/>
            </a:pPr>
            <a:endParaRPr lang="sr-Cyrl-RS" sz="3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562600" y="5060155"/>
          <a:ext cx="1371600" cy="1188245"/>
        </p:xfrm>
        <a:graphic>
          <a:graphicData uri="http://schemas.openxmlformats.org/presentationml/2006/ole">
            <p:oleObj spid="_x0000_s30723" name="Document" showAsIcon="1" r:id="rId3" imgW="914400" imgH="792360" progId="Word.Document.8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752600" y="2209800"/>
          <a:ext cx="1231416" cy="1066800"/>
        </p:xfrm>
        <a:graphic>
          <a:graphicData uri="http://schemas.openxmlformats.org/presentationml/2006/ole">
            <p:oleObj spid="_x0000_s30727" name="Document" showAsIcon="1" r:id="rId4" imgW="914400" imgH="7923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8023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Практичан рад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143000"/>
            <a:ext cx="7239000" cy="5486400"/>
          </a:xfrm>
        </p:spPr>
        <p:txBody>
          <a:bodyPr>
            <a:noAutofit/>
          </a:bodyPr>
          <a:lstStyle/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Демонстрација извођења Хеликоптер  технике учесницима-записивање и одигравање једне приче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3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800"/>
            <a:ext cx="7799294" cy="9144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дете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371600"/>
            <a:ext cx="8610600" cy="502920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Богаћење сазнања о писаном језику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емпатије кроз одигравање осећања у туђим причама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Осећај поноса кроз самоостварење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Стицање искустава у активном слушању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Свесност о физичкој димензији приче кроз одигравање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Дететов осећај власништва над причом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 виђења свог идентитета и културе изражене кроз личне приче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комуникације у аспектима:слушање, причање и литерарно стварање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381000"/>
            <a:ext cx="7799294" cy="7620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родитеља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239000" cy="4876801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Отвореност у приступу курикулуму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Праћење развоја и напредовања дечјег говора кроз документацију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Стицање поверења у дете, прихватање детета и пружање подршке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Примена ове технике и у кругу породице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800"/>
            <a:ext cx="7799294" cy="9144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васпитача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447800"/>
            <a:ext cx="8610600" cy="50292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Промена позиције ауторитета у односу на дете-могућност учења од деце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Стицање обиља информација о дечјим интересовањима и обогаћивање васпитно-образовног рада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Улога менаџера и редитеља позорнице за постизање успешности перформанса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језичких и наративних способности које је могуће измерити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осмишљавање плана акције у подршци појединој деци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Упућеност о степену разумевања одређених појмова код детета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8023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Наредни</a:t>
            </a:r>
            <a:r>
              <a:rPr lang="sr-Cyrl-RS" sz="32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кораци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524000"/>
            <a:ext cx="7239000" cy="5105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Презентација рада колегама из других вртића</a:t>
            </a:r>
          </a:p>
          <a:p>
            <a:pPr>
              <a:buFont typeface="Arial" pitchFamily="34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Наставак рада хеликоптер техником у радној 2015/16.години</a:t>
            </a:r>
          </a:p>
          <a:p>
            <a:pPr>
              <a:buFont typeface="Arial" pitchFamily="34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Укључивање родитеља у процес</a:t>
            </a:r>
          </a:p>
          <a:p>
            <a:pPr>
              <a:buFont typeface="Arial" pitchFamily="34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Оснивање драмског клуба за децу и родитеље</a:t>
            </a:r>
          </a:p>
          <a:p>
            <a:pPr>
              <a:buFont typeface="Arial" pitchFamily="34" charset="0"/>
              <a:buChar char="•"/>
            </a:pPr>
            <a:endParaRPr lang="sr-Cyrl-RS" sz="18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Планирање новог пројекта </a:t>
            </a:r>
          </a:p>
          <a:p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802341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Литература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Бојовић, Д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(2009)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Моћ маште, моћ покрета, Центар за примењену психологију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Београд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sr-Cyrl-RS" sz="10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Бојовић, Д. (2014): Од питања до сазнања, деца у свету драмског истраживања, Центар за примењену психологију, Београд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sr-Cyrl-RS" sz="10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Шаин М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.,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Чарапић С. (2012): Корако по корак 3,  Креативни центар, Београд</a:t>
            </a:r>
            <a:endParaRPr lang="en-US" sz="240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en-US" sz="10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Paley, V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Gussin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(1991):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boy who would be a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helicopter,the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uses of storytelling in the classroom, </a:t>
            </a:r>
            <a:r>
              <a:rPr lang="sr-Latn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Harvard University Press, U.S.A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4155</TotalTime>
  <Words>690</Words>
  <Application>Microsoft Office PowerPoint</Application>
  <PresentationFormat>On-screen Show (4:3)</PresentationFormat>
  <Paragraphs>238</Paragraphs>
  <Slides>20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Trek</vt:lpstr>
      <vt:lpstr>Slide</vt:lpstr>
      <vt:lpstr>Document</vt:lpstr>
      <vt:lpstr>Presentation</vt:lpstr>
      <vt:lpstr>ПРЕЗEНТАЦИЈА</vt:lpstr>
      <vt:lpstr>Slide 2</vt:lpstr>
      <vt:lpstr>Циљеви</vt:lpstr>
      <vt:lpstr>Задаци</vt:lpstr>
      <vt:lpstr>Појам технике</vt:lpstr>
      <vt:lpstr>Slide 6</vt:lpstr>
      <vt:lpstr>ПРВА ФАЗА-Приповедање</vt:lpstr>
      <vt:lpstr>ДРУГА ФАЗА-ОДИГРАВАЊЕ</vt:lpstr>
      <vt:lpstr>Мотив за одабир теме</vt:lpstr>
      <vt:lpstr>Фазе истраживања-прва фаза</vt:lpstr>
      <vt:lpstr>Друга фаза истраживања</vt:lpstr>
      <vt:lpstr>Друга фаза истраживања</vt:lpstr>
      <vt:lpstr>трећа фаза истраживања</vt:lpstr>
      <vt:lpstr>трећа фаза истраживања</vt:lpstr>
      <vt:lpstr>Практичан рад</vt:lpstr>
      <vt:lpstr>Добит за дете</vt:lpstr>
      <vt:lpstr>Добит за родитеља</vt:lpstr>
      <vt:lpstr>Добит за васпитача</vt:lpstr>
      <vt:lpstr>Наредни кораци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Презентација</dc:title>
  <dc:creator>Emina</dc:creator>
  <cp:lastModifiedBy>Emina</cp:lastModifiedBy>
  <cp:revision>570</cp:revision>
  <dcterms:created xsi:type="dcterms:W3CDTF">2013-12-18T18:18:41Z</dcterms:created>
  <dcterms:modified xsi:type="dcterms:W3CDTF">2015-08-09T14:22:22Z</dcterms:modified>
</cp:coreProperties>
</file>